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7315200" cy="9601200"/>
  <p:embeddedFontLst>
    <p:embeddedFont>
      <p:font typeface="Gill Sans"/>
      <p:regular r:id="rId28"/>
      <p:bold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000000"/>
          </p15:clr>
        </p15:guide>
        <p15:guide id="2">
          <p15:clr>
            <a:srgbClr val="000000"/>
          </p15:clr>
        </p15:guide>
      </p15:sldGuideLst>
    </p:ext>
    <p:ext uri="{2D200454-40CA-4A62-9FC3-DE9A4176ACB9}">
      <p15:notesGuideLst>
        <p15:guide id="1" orient="horz" pos="3024">
          <p15:clr>
            <a:srgbClr val="000000"/>
          </p15:clr>
        </p15:guide>
        <p15:guide id="2" pos="2304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34" roundtripDataSignature="AMtx7mgUzhaF5qAuOWr0WcGL8RMtmjWS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GillSa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ill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-CO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/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-CO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8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6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7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0" name="Google Shape;260;p5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54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9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0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2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4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5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6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6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6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7"/>
          <p:cNvSpPr txBox="1"/>
          <p:nvPr>
            <p:ph type="title"/>
          </p:nvPr>
        </p:nvSpPr>
        <p:spPr>
          <a:xfrm rot="5400000">
            <a:off x="5414963" y="1322785"/>
            <a:ext cx="4452938" cy="2090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7"/>
          <p:cNvSpPr txBox="1"/>
          <p:nvPr>
            <p:ph idx="1" type="body"/>
          </p:nvPr>
        </p:nvSpPr>
        <p:spPr>
          <a:xfrm rot="5400000">
            <a:off x="1157288" y="-691753"/>
            <a:ext cx="4452938" cy="6119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0" name="Google Shape;80;p67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7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6.fanpop.com/image/photos/34500000/Blue-Wallpaper-colors-34503103-1440-900.png" id="24" name="Google Shape;2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53" y="0"/>
            <a:ext cx="9148353" cy="51435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5" name="Google Shape;25;p59"/>
          <p:cNvSpPr/>
          <p:nvPr/>
        </p:nvSpPr>
        <p:spPr>
          <a:xfrm>
            <a:off x="580349" y="2560383"/>
            <a:ext cx="1981876" cy="18207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26;p59"/>
          <p:cNvSpPr txBox="1"/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E7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" type="subTitle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59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9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9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31" name="Google Shape;3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0983" y="4381087"/>
            <a:ext cx="1368552" cy="30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3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3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3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3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37" name="Google Shape;37;p63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❖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⮚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2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2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⮚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2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⮚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2" name="Google Shape;42;p62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0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0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0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1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4" name="Google Shape;54;p61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1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1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4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❖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⮚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0" name="Google Shape;60;p64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1" name="Google Shape;61;p64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4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8" name="Google Shape;68;p65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5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6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6"/>
          <p:cNvSpPr txBox="1"/>
          <p:nvPr>
            <p:ph idx="1" type="body"/>
          </p:nvPr>
        </p:nvSpPr>
        <p:spPr>
          <a:xfrm rot="5400000">
            <a:off x="2511989" y="-1533602"/>
            <a:ext cx="4158647" cy="8534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4" name="Google Shape;74;p66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6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6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3.jpg"/><Relationship Id="rId2" Type="http://schemas.openxmlformats.org/officeDocument/2006/relationships/image" Target="../media/image6.jpg"/><Relationship Id="rId3" Type="http://schemas.openxmlformats.org/officeDocument/2006/relationships/image" Target="../media/image2.jp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cabezado Hojas ver3-07DIC09.JPG" id="10" name="Google Shape;10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33776" y="0"/>
            <a:ext cx="5610225" cy="912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ajo" id="11" name="Google Shape;1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046935"/>
            <a:ext cx="9144000" cy="11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5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5"/>
          <p:cNvSpPr txBox="1"/>
          <p:nvPr>
            <p:ph idx="1" type="body"/>
          </p:nvPr>
        </p:nvSpPr>
        <p:spPr>
          <a:xfrm>
            <a:off x="323850" y="654537"/>
            <a:ext cx="8534924" cy="4158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❖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⮚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5"/>
          <p:cNvSpPr txBox="1"/>
          <p:nvPr>
            <p:ph idx="10" type="dt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55"/>
          <p:cNvSpPr txBox="1"/>
          <p:nvPr>
            <p:ph idx="11" type="ftr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55"/>
          <p:cNvSpPr txBox="1"/>
          <p:nvPr>
            <p:ph idx="12" type="sldNum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cxnSp>
        <p:nvCxnSpPr>
          <p:cNvPr id="17" name="Google Shape;17;p55"/>
          <p:cNvCxnSpPr/>
          <p:nvPr/>
        </p:nvCxnSpPr>
        <p:spPr>
          <a:xfrm>
            <a:off x="358775" y="600075"/>
            <a:ext cx="6769100" cy="0"/>
          </a:xfrm>
          <a:prstGeom prst="straightConnector1">
            <a:avLst/>
          </a:prstGeom>
          <a:noFill/>
          <a:ln cap="flat" cmpd="sng" w="12700">
            <a:solidFill>
              <a:srgbClr val="7F98D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" name="Google Shape;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5324" y="298323"/>
            <a:ext cx="1368552" cy="301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hyperlink" Target="https://cucumber.io/docs/gherkin/reference/" TargetMode="External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Relationship Id="rId8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pedia.org/wiki/User-centered_desig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jpg"/><Relationship Id="rId4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25044" y="27709"/>
            <a:ext cx="5356656" cy="69619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468A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BDD/TDD</a:t>
            </a:r>
            <a:endParaRPr b="1" i="0" sz="6000" u="none" cap="none" strike="noStrike">
              <a:solidFill>
                <a:srgbClr val="468AB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images6.fanpop.com/image/photos/34500000/Blue-Wallpaper-colors-34503103-1440-900.png"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53" y="1496824"/>
            <a:ext cx="9148353" cy="257044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90" name="Google Shape;90;p1"/>
          <p:cNvSpPr/>
          <p:nvPr/>
        </p:nvSpPr>
        <p:spPr>
          <a:xfrm>
            <a:off x="8113714" y="0"/>
            <a:ext cx="73025" cy="5143500"/>
          </a:xfrm>
          <a:prstGeom prst="rect">
            <a:avLst/>
          </a:prstGeom>
          <a:solidFill>
            <a:srgbClr val="FFFFFF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539751" y="0"/>
            <a:ext cx="144463" cy="5143500"/>
          </a:xfrm>
          <a:prstGeom prst="rect">
            <a:avLst/>
          </a:prstGeom>
          <a:solidFill>
            <a:srgbClr val="FFFFFF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611560" y="0"/>
            <a:ext cx="127000" cy="5143500"/>
          </a:xfrm>
          <a:prstGeom prst="rect">
            <a:avLst/>
          </a:prstGeom>
          <a:solidFill>
            <a:srgbClr val="FFFFFF">
              <a:alpha val="2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781685" y="1871696"/>
            <a:ext cx="1906097" cy="18207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870809" y="2402569"/>
            <a:ext cx="1860098" cy="984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BDD/Desarrollo dirigido por Comportamiento</a:t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41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51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59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55" name="Google Shape;15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52" y="0"/>
            <a:ext cx="42805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56" name="Google Shape;15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1924" y="1041990"/>
            <a:ext cx="3889024" cy="332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503" y="2209580"/>
            <a:ext cx="3639409" cy="197348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7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G</a:t>
            </a:r>
            <a:r>
              <a:rPr lang="es-CO"/>
              <a:t>herkin</a:t>
            </a:r>
            <a:endParaRPr/>
          </a:p>
        </p:txBody>
      </p:sp>
      <p:sp>
        <p:nvSpPr>
          <p:cNvPr id="163" name="Google Shape;163;p77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Given, When, Then</a:t>
            </a:r>
            <a:endParaRPr/>
          </a:p>
        </p:txBody>
      </p:sp>
      <p:pic>
        <p:nvPicPr>
          <p:cNvPr descr="Graphical user interface, text, application&#10;&#10;Description automatically generated" id="164" name="Google Shape;16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296" y="1048031"/>
            <a:ext cx="2708655" cy="935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letter&#10;&#10;Description automatically generated" id="165" name="Google Shape;16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5270" y="1144849"/>
            <a:ext cx="3137848" cy="1766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7"/>
          <p:cNvSpPr txBox="1"/>
          <p:nvPr/>
        </p:nvSpPr>
        <p:spPr>
          <a:xfrm>
            <a:off x="-608743" y="4864075"/>
            <a:ext cx="41458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https://cucumber.io/docs/gherkin/reference/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&#10;&#10;Description automatically generated" id="167" name="Google Shape;167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8896" y="0"/>
            <a:ext cx="2665104" cy="516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8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Cucumber / JBehave</a:t>
            </a:r>
            <a:endParaRPr/>
          </a:p>
        </p:txBody>
      </p:sp>
      <p:sp>
        <p:nvSpPr>
          <p:cNvPr id="173" name="Google Shape;173;p78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174" name="Google Shape;17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5810" y="128959"/>
            <a:ext cx="6361411" cy="452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9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Cucumber</a:t>
            </a:r>
            <a:endParaRPr/>
          </a:p>
        </p:txBody>
      </p:sp>
      <p:sp>
        <p:nvSpPr>
          <p:cNvPr id="180" name="Google Shape;180;p79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1" name="Google Shape;18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27" y="677375"/>
            <a:ext cx="2921338" cy="16080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A picture containing text&#10;&#10;Description automatically generated" id="182" name="Google Shape;18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71" y="2311662"/>
            <a:ext cx="3651567" cy="100646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83" name="Google Shape;183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855" y="3416502"/>
            <a:ext cx="1800476" cy="39058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Graphical user interface, text, application, email&#10;&#10;Description automatically generated" id="184" name="Google Shape;184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4934" y="3033008"/>
            <a:ext cx="3651567" cy="195539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85" name="Google Shape;185;p79"/>
          <p:cNvGrpSpPr/>
          <p:nvPr/>
        </p:nvGrpSpPr>
        <p:grpSpPr>
          <a:xfrm>
            <a:off x="4256008" y="155101"/>
            <a:ext cx="4620270" cy="1804749"/>
            <a:chOff x="4256008" y="155101"/>
            <a:chExt cx="4620270" cy="1804749"/>
          </a:xfrm>
        </p:grpSpPr>
        <p:pic>
          <p:nvPicPr>
            <p:cNvPr descr="Text, letter&#10;&#10;Description automatically generated" id="186" name="Google Shape;186;p7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56008" y="155101"/>
              <a:ext cx="3553321" cy="1619476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id="187" name="Google Shape;187;p7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256008" y="1750271"/>
              <a:ext cx="4620270" cy="209579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</p:grpSp>
      <p:pic>
        <p:nvPicPr>
          <p:cNvPr descr="Graphical user interface, text, application, email&#10;&#10;Description automatically generated" id="188" name="Google Shape;188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52313" y="1959850"/>
            <a:ext cx="3528376" cy="31836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193" name="Google Shape;19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3197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94" name="Google Shape;19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533" y="1019707"/>
            <a:ext cx="2553104" cy="534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195" name="Google Shape;195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9706" y="1199955"/>
            <a:ext cx="5598069" cy="262119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1"/>
          <p:cNvSpPr txBox="1"/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Pruebas Automatizadas</a:t>
            </a:r>
            <a:endParaRPr/>
          </a:p>
        </p:txBody>
      </p:sp>
      <p:sp>
        <p:nvSpPr>
          <p:cNvPr id="201" name="Google Shape;201;p81"/>
          <p:cNvSpPr txBox="1"/>
          <p:nvPr>
            <p:ph idx="1" type="subTitle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2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Serenity BDD</a:t>
            </a:r>
            <a:endParaRPr/>
          </a:p>
        </p:txBody>
      </p:sp>
      <p:sp>
        <p:nvSpPr>
          <p:cNvPr id="207" name="Google Shape;207;p82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cycle" id="208" name="Google Shape;20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525" y="1184131"/>
            <a:ext cx="53149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13" name="Google Shape;21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653" y="691440"/>
            <a:ext cx="3957549" cy="416956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14" name="Google Shape;214;p83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Serenity</a:t>
            </a:r>
            <a:endParaRPr/>
          </a:p>
        </p:txBody>
      </p:sp>
      <p:pic>
        <p:nvPicPr>
          <p:cNvPr descr="Graphical user interface, application&#10;&#10;Description automatically generated" id="215" name="Google Shape;21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836" y="992391"/>
            <a:ext cx="4101248" cy="356765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220" name="Google Shape;2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4132" y="1438242"/>
            <a:ext cx="4740991" cy="257191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21" name="Google Shape;221;p84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Web Testing </a:t>
            </a:r>
            <a:endParaRPr/>
          </a:p>
        </p:txBody>
      </p:sp>
      <p:sp>
        <p:nvSpPr>
          <p:cNvPr id="222" name="Google Shape;222;p84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Ejemplo, simple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play" id="227" name="Google Shape;22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5806" y="862812"/>
            <a:ext cx="3413121" cy="1703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228" name="Google Shape;22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311" y="862812"/>
            <a:ext cx="391682" cy="49276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5"/>
          <p:cNvSpPr txBox="1"/>
          <p:nvPr/>
        </p:nvSpPr>
        <p:spPr>
          <a:xfrm>
            <a:off x="519374" y="1265811"/>
            <a:ext cx="6030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endParaRPr/>
          </a:p>
        </p:txBody>
      </p:sp>
      <p:pic>
        <p:nvPicPr>
          <p:cNvPr id="230" name="Google Shape;23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4023" y="943418"/>
            <a:ext cx="391682" cy="39168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85"/>
          <p:cNvSpPr txBox="1"/>
          <p:nvPr/>
        </p:nvSpPr>
        <p:spPr>
          <a:xfrm>
            <a:off x="1552655" y="1265811"/>
            <a:ext cx="9316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Habilidad</a:t>
            </a:r>
            <a:endParaRPr/>
          </a:p>
        </p:txBody>
      </p:sp>
      <p:sp>
        <p:nvSpPr>
          <p:cNvPr id="232" name="Google Shape;232;p85"/>
          <p:cNvSpPr txBox="1"/>
          <p:nvPr/>
        </p:nvSpPr>
        <p:spPr>
          <a:xfrm>
            <a:off x="2648311" y="1265811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Interacción</a:t>
            </a:r>
            <a:endParaRPr/>
          </a:p>
        </p:txBody>
      </p:sp>
      <p:pic>
        <p:nvPicPr>
          <p:cNvPr id="233" name="Google Shape;233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5547" y="943418"/>
            <a:ext cx="391682" cy="348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34" name="Google Shape;234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8704" y="958502"/>
            <a:ext cx="392563" cy="3615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5"/>
          <p:cNvSpPr txBox="1"/>
          <p:nvPr/>
        </p:nvSpPr>
        <p:spPr>
          <a:xfrm>
            <a:off x="3838344" y="1268214"/>
            <a:ext cx="5533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/>
          </a:p>
        </p:txBody>
      </p:sp>
      <p:pic>
        <p:nvPicPr>
          <p:cNvPr descr="A picture containing shape&#10;&#10;Description automatically generated" id="236" name="Google Shape;236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26682" y="943418"/>
            <a:ext cx="418017" cy="27171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5"/>
          <p:cNvSpPr txBox="1"/>
          <p:nvPr/>
        </p:nvSpPr>
        <p:spPr>
          <a:xfrm>
            <a:off x="4426206" y="1142427"/>
            <a:ext cx="7024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5"/>
          <p:cNvSpPr/>
          <p:nvPr/>
        </p:nvSpPr>
        <p:spPr>
          <a:xfrm>
            <a:off x="1263586" y="1120314"/>
            <a:ext cx="230160" cy="11866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5E8FF"/>
              </a:gs>
              <a:gs pos="35000">
                <a:srgbClr val="C1EDFF"/>
              </a:gs>
              <a:gs pos="100000">
                <a:srgbClr val="E5F7FF"/>
              </a:gs>
            </a:gsLst>
            <a:lin ang="16200000" scaled="0"/>
          </a:gradFill>
          <a:ln cap="flat" cmpd="sng" w="9525">
            <a:solidFill>
              <a:srgbClr val="65ADC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5"/>
          <p:cNvSpPr/>
          <p:nvPr/>
        </p:nvSpPr>
        <p:spPr>
          <a:xfrm>
            <a:off x="2450546" y="1120314"/>
            <a:ext cx="230160" cy="11866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5E8FF"/>
              </a:gs>
              <a:gs pos="35000">
                <a:srgbClr val="C1EDFF"/>
              </a:gs>
              <a:gs pos="100000">
                <a:srgbClr val="E5F7FF"/>
              </a:gs>
            </a:gsLst>
            <a:lin ang="16200000" scaled="0"/>
          </a:gradFill>
          <a:ln cap="flat" cmpd="sng" w="9525">
            <a:solidFill>
              <a:srgbClr val="65ADC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5"/>
          <p:cNvSpPr/>
          <p:nvPr/>
        </p:nvSpPr>
        <p:spPr>
          <a:xfrm>
            <a:off x="3518462" y="1120314"/>
            <a:ext cx="230160" cy="11866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5E8FF"/>
              </a:gs>
              <a:gs pos="35000">
                <a:srgbClr val="C1EDFF"/>
              </a:gs>
              <a:gs pos="100000">
                <a:srgbClr val="E5F7FF"/>
              </a:gs>
            </a:gsLst>
            <a:lin ang="16200000" scaled="0"/>
          </a:gradFill>
          <a:ln cap="flat" cmpd="sng" w="9525">
            <a:solidFill>
              <a:srgbClr val="65ADC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5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Screenplay</a:t>
            </a:r>
            <a:endParaRPr/>
          </a:p>
        </p:txBody>
      </p:sp>
      <p:sp>
        <p:nvSpPr>
          <p:cNvPr id="242" name="Google Shape;242;p85"/>
          <p:cNvSpPr txBox="1"/>
          <p:nvPr>
            <p:ph idx="1" type="body"/>
          </p:nvPr>
        </p:nvSpPr>
        <p:spPr>
          <a:xfrm>
            <a:off x="217950" y="1558093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 sz="1600"/>
              <a:t>Actores usan habilidades para ejecutar interaciones</a:t>
            </a:r>
            <a:endParaRPr sz="1600"/>
          </a:p>
        </p:txBody>
      </p:sp>
      <p:pic>
        <p:nvPicPr>
          <p:cNvPr id="243" name="Google Shape;243;p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7129" y="2856289"/>
            <a:ext cx="5860588" cy="183304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8"/>
          <p:cNvSpPr txBox="1"/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TDD</a:t>
            </a:r>
            <a:endParaRPr/>
          </a:p>
        </p:txBody>
      </p:sp>
      <p:sp>
        <p:nvSpPr>
          <p:cNvPr id="100" name="Google Shape;100;p68"/>
          <p:cNvSpPr txBox="1"/>
          <p:nvPr>
            <p:ph idx="1" type="subTitle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6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Patrón Screenplay y pruebas con Serenity</a:t>
            </a:r>
            <a:endParaRPr/>
          </a:p>
        </p:txBody>
      </p:sp>
      <p:sp>
        <p:nvSpPr>
          <p:cNvPr id="249" name="Google Shape;249;p86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The Screenplay Pattern is a </a:t>
            </a:r>
            <a:r>
              <a:rPr b="0" i="0" lang="es-CO" sz="1800" u="sng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user-centred</a:t>
            </a: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 approach to writing high-quality automated acceptance tests. It steers you towards an effective use of layers of abstraction, helps your tests capture the business vernacular, and encourages good testing and software engineering habits.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Instead of focusing on low-level, interface-centric interactions, you describe your test scenarios in a similar way you'd describe them to a human being - an </a:t>
            </a:r>
            <a:r>
              <a:rPr b="0" i="1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 in Screenplay-speak. You write simple, readable and highly-reusable code that instructs the </a:t>
            </a:r>
            <a:r>
              <a:rPr b="0" i="1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actors</a:t>
            </a: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 what activities to perform and what things to check. The domain-specific test language you create is used to express </a:t>
            </a:r>
            <a:r>
              <a:rPr b="0" i="1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screenplays</a:t>
            </a:r>
            <a:r>
              <a:rPr b="0" i="0" lang="es-CO" sz="180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 - the activities for the actors to perform in a given test scenario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creenplay Pattern" id="254" name="Google Shape;25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824" y="1540962"/>
            <a:ext cx="4635697" cy="239108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87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Elementos de Screenplay</a:t>
            </a:r>
            <a:endParaRPr/>
          </a:p>
        </p:txBody>
      </p:sp>
      <p:sp>
        <p:nvSpPr>
          <p:cNvPr id="256" name="Google Shape;256;p87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257" name="Google Shape;25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902" y="1334735"/>
            <a:ext cx="3767046" cy="280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4"/>
          <p:cNvSpPr/>
          <p:nvPr/>
        </p:nvSpPr>
        <p:spPr>
          <a:xfrm>
            <a:off x="1893624" y="1427067"/>
            <a:ext cx="4322016" cy="22467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Arial"/>
              <a:buNone/>
            </a:pPr>
            <a:r>
              <a:rPr b="1" i="0" lang="es-CO" sz="14000" u="none" cap="none" strike="noStrike">
                <a:solidFill>
                  <a:srgbClr val="243C75"/>
                </a:solidFill>
                <a:latin typeface="Gill Sans"/>
                <a:ea typeface="Gill Sans"/>
                <a:cs typeface="Gill Sans"/>
                <a:sym typeface="Gill Sans"/>
              </a:rPr>
              <a:t>AP</a:t>
            </a:r>
            <a:r>
              <a:rPr b="1" i="0" lang="es-CO" sz="14000" u="none" cap="none" strike="noStrike">
                <a:solidFill>
                  <a:srgbClr val="468AB8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endParaRPr b="1" i="0" sz="14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SOA-Experts" id="264" name="Google Shape;264;p54"/>
          <p:cNvPicPr preferRelativeResize="0"/>
          <p:nvPr/>
        </p:nvPicPr>
        <p:blipFill rotWithShape="1">
          <a:blip r:embed="rId3">
            <a:alphaModFix/>
          </a:blip>
          <a:srcRect b="0" l="88059" r="0" t="0"/>
          <a:stretch/>
        </p:blipFill>
        <p:spPr>
          <a:xfrm>
            <a:off x="4904171" y="1992351"/>
            <a:ext cx="336902" cy="124511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4"/>
          <p:cNvSpPr/>
          <p:nvPr/>
        </p:nvSpPr>
        <p:spPr>
          <a:xfrm>
            <a:off x="290946" y="586656"/>
            <a:ext cx="6851073" cy="216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4"/>
          <p:cNvSpPr/>
          <p:nvPr/>
        </p:nvSpPr>
        <p:spPr>
          <a:xfrm>
            <a:off x="6361112" y="2185363"/>
            <a:ext cx="18902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VCSOFT Argentina S.A.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Luis María Campos 134 10°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Tel.: (54-11) 5258 2374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Cel:(54 9 11) 3236 9775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Buenos Aires, Argentina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/>
          <p:nvPr/>
        </p:nvSpPr>
        <p:spPr>
          <a:xfrm>
            <a:off x="6361113" y="3082648"/>
            <a:ext cx="1890261" cy="861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VCSOFT  S.A.S.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Calle 100 No 17A - 36 Of. 601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Tel: (57-1) 621 9348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Cel: 315 343 3919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Bogotá, Colombia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1113" y="1674945"/>
            <a:ext cx="1806142" cy="53098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/>
          <p:nvPr/>
        </p:nvSpPr>
        <p:spPr>
          <a:xfrm>
            <a:off x="6361113" y="4017830"/>
            <a:ext cx="1947969" cy="861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VCSOFT Chile S.A.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Francisco Antonio Encina 1781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Tel: (56-2) 28171983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Cel:(56-9) 6288 5114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Santiago, Chile</a:t>
            </a:r>
            <a:endParaRPr b="0" i="0" sz="1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9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Siglas</a:t>
            </a:r>
            <a:endParaRPr/>
          </a:p>
        </p:txBody>
      </p:sp>
      <p:sp>
        <p:nvSpPr>
          <p:cNvPr id="106" name="Google Shape;106;p69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s-CO"/>
              <a:t>BDD</a:t>
            </a:r>
            <a:r>
              <a:rPr lang="es-CO"/>
              <a:t>: Behavior Driven Development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s-CO"/>
              <a:t>TDD</a:t>
            </a:r>
            <a:r>
              <a:rPr lang="es-CO"/>
              <a:t>: Test Driven Development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s-CO"/>
              <a:t>DDD</a:t>
            </a:r>
            <a:r>
              <a:rPr lang="es-CO"/>
              <a:t>: Domain Driven Design</a:t>
            </a:r>
            <a:endParaRPr/>
          </a:p>
        </p:txBody>
      </p:sp>
      <p:pic>
        <p:nvPicPr>
          <p:cNvPr descr="A picture containing text, businesscard, screenshot, vector graphics&#10;&#10;Description automatically generated" id="107" name="Google Shape;10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372" y="1998921"/>
            <a:ext cx="5076307" cy="26160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9"/>
          <p:cNvSpPr/>
          <p:nvPr/>
        </p:nvSpPr>
        <p:spPr>
          <a:xfrm>
            <a:off x="4805915" y="1307322"/>
            <a:ext cx="2536993" cy="691600"/>
          </a:xfrm>
          <a:custGeom>
            <a:rect b="b" l="l" r="r" t="t"/>
            <a:pathLst>
              <a:path extrusionOk="0" h="691600" w="2536993">
                <a:moveTo>
                  <a:pt x="0" y="69227"/>
                </a:moveTo>
                <a:cubicBezTo>
                  <a:pt x="845584" y="6548"/>
                  <a:pt x="1745481" y="-3472"/>
                  <a:pt x="2234068" y="57258"/>
                </a:cubicBezTo>
                <a:cubicBezTo>
                  <a:pt x="2653946" y="149689"/>
                  <a:pt x="2502675" y="566249"/>
                  <a:pt x="2536993" y="691600"/>
                </a:cubicBezTo>
              </a:path>
            </a:pathLst>
          </a:custGeom>
          <a:noFill/>
          <a:ln cap="flat" cmpd="sng" w="57150">
            <a:solidFill>
              <a:srgbClr val="5F7F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9"/>
          <p:cNvSpPr/>
          <p:nvPr/>
        </p:nvSpPr>
        <p:spPr>
          <a:xfrm>
            <a:off x="7116726" y="1998921"/>
            <a:ext cx="496186" cy="446567"/>
          </a:xfrm>
          <a:prstGeom prst="ellipse">
            <a:avLst/>
          </a:prstGeom>
          <a:solidFill>
            <a:srgbClr val="BFBFBF"/>
          </a:solidFill>
          <a:ln cap="flat" cmpd="sng" w="25400">
            <a:solidFill>
              <a:srgbClr val="4E8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0"/>
          <p:cNvSpPr txBox="1"/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BDD</a:t>
            </a:r>
            <a:endParaRPr/>
          </a:p>
        </p:txBody>
      </p:sp>
      <p:sp>
        <p:nvSpPr>
          <p:cNvPr id="115" name="Google Shape;115;p70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s-CO" sz="2000">
                <a:latin typeface="Calibri"/>
                <a:ea typeface="Calibri"/>
                <a:cs typeface="Calibri"/>
                <a:sym typeface="Calibri"/>
              </a:rPr>
              <a:t>Tradicional:</a:t>
            </a:r>
            <a:endParaRPr/>
          </a:p>
        </p:txBody>
      </p:sp>
      <p:pic>
        <p:nvPicPr>
          <p:cNvPr id="116" name="Google Shape;11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754" y="976746"/>
            <a:ext cx="5887748" cy="3849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gazine cover with a person in a costume holding an object&#10;&#10;Description automatically generated with low confidence" id="117" name="Google Shape;11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036" y="3140149"/>
            <a:ext cx="1145931" cy="1612599"/>
          </a:xfrm>
          <a:prstGeom prst="rect">
            <a:avLst/>
          </a:prstGeom>
          <a:noFill/>
          <a:ln cap="flat" cmpd="sng" w="9525">
            <a:solidFill>
              <a:srgbClr val="C3C1C4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  <p:sp>
        <p:nvSpPr>
          <p:cNvPr id="118" name="Google Shape;118;p70"/>
          <p:cNvSpPr txBox="1"/>
          <p:nvPr/>
        </p:nvSpPr>
        <p:spPr>
          <a:xfrm>
            <a:off x="1604967" y="4564817"/>
            <a:ext cx="47173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BDD in Action: Behavior-Driven Development for the Whole Software Lifecycle, John Ferguson Smart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1"/>
          <p:cNvSpPr txBox="1"/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BDD</a:t>
            </a:r>
            <a:endParaRPr/>
          </a:p>
        </p:txBody>
      </p:sp>
      <p:sp>
        <p:nvSpPr>
          <p:cNvPr id="124" name="Google Shape;124;p71"/>
          <p:cNvSpPr txBox="1"/>
          <p:nvPr>
            <p:ph idx="1" type="subTitle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2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Conversaciones BDD</a:t>
            </a:r>
            <a:endParaRPr/>
          </a:p>
        </p:txBody>
      </p:sp>
      <p:sp>
        <p:nvSpPr>
          <p:cNvPr id="130" name="Google Shape;130;p72"/>
          <p:cNvSpPr txBox="1"/>
          <p:nvPr>
            <p:ph idx="1" type="body"/>
          </p:nvPr>
        </p:nvSpPr>
        <p:spPr>
          <a:xfrm>
            <a:off x="249383" y="651164"/>
            <a:ext cx="8430490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BDD</a:t>
            </a:r>
            <a:endParaRPr/>
          </a:p>
        </p:txBody>
      </p:sp>
      <p:pic>
        <p:nvPicPr>
          <p:cNvPr descr="Diagram&#10;&#10;Description automatically generated" id="131" name="Google Shape;13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612" y="205979"/>
            <a:ext cx="6525536" cy="464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924" y="0"/>
            <a:ext cx="60701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4"/>
          <p:cNvSpPr txBox="1"/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BDD</a:t>
            </a:r>
            <a:endParaRPr/>
          </a:p>
        </p:txBody>
      </p:sp>
      <p:sp>
        <p:nvSpPr>
          <p:cNvPr id="142" name="Google Shape;142;p74"/>
          <p:cNvSpPr txBox="1"/>
          <p:nvPr>
            <p:ph idx="1" type="body"/>
          </p:nvPr>
        </p:nvSpPr>
        <p:spPr>
          <a:xfrm>
            <a:off x="249384" y="651164"/>
            <a:ext cx="5795428" cy="65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s-CO"/>
              <a:t>Ayuda a focalizar esfuerzos en lograr capacidades que cumplan las necesidades de la organización</a:t>
            </a:r>
            <a:endParaRPr/>
          </a:p>
        </p:txBody>
      </p:sp>
      <p:pic>
        <p:nvPicPr>
          <p:cNvPr descr="Diagram&#10;&#10;Description automatically generated" id="143" name="Google Shape;14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219" y="1302328"/>
            <a:ext cx="4737731" cy="344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48" y="728328"/>
            <a:ext cx="5536017" cy="337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3684" y="2571750"/>
            <a:ext cx="5536017" cy="962785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150" name="Google Shape;150;p75"/>
          <p:cNvSpPr txBox="1"/>
          <p:nvPr/>
        </p:nvSpPr>
        <p:spPr>
          <a:xfrm>
            <a:off x="4164420" y="3973692"/>
            <a:ext cx="465706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WRITE AUTOMATED TESTS, WRITE EXECUTABLE SPECIFICATIONS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seño personalizado">
  <a:themeElements>
    <a:clrScheme name="Apex">
      <a:dk1>
        <a:srgbClr val="000000"/>
      </a:dk1>
      <a:lt1>
        <a:srgbClr val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2021-08-16T17:14:39Z</dcterms:created>
</cp:coreProperties>
</file>